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309" r:id="rId2"/>
    <p:sldId id="346" r:id="rId3"/>
    <p:sldId id="345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60" r:id="rId16"/>
    <p:sldId id="361" r:id="rId17"/>
    <p:sldId id="358" r:id="rId18"/>
    <p:sldId id="359" r:id="rId19"/>
    <p:sldId id="344" r:id="rId20"/>
    <p:sldId id="308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0" autoAdjust="0"/>
    <p:restoredTop sz="94660"/>
  </p:normalViewPr>
  <p:slideViewPr>
    <p:cSldViewPr snapToGrid="0">
      <p:cViewPr>
        <p:scale>
          <a:sx n="100" d="100"/>
          <a:sy n="100" d="100"/>
        </p:scale>
        <p:origin x="-96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NGWOOK-SI\Desktop\&#53685;&#54633;%20&#47928;&#49436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Sheet1!$A$2:$A$22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</c:numCache>
            </c:numRef>
          </c:xVal>
          <c:yVal>
            <c:numRef>
              <c:f>Sheet1!$B$2:$B$22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</c:numCache>
            </c:numRef>
          </c:yVal>
          <c:smooth val="1"/>
        </c:ser>
        <c:ser>
          <c:idx val="1"/>
          <c:order val="1"/>
          <c:xVal>
            <c:numRef>
              <c:f>Sheet1!$C$2:$C$22</c:f>
              <c:numCache>
                <c:formatCode>General</c:formatCode>
                <c:ptCount val="21"/>
                <c:pt idx="0">
                  <c:v>-10</c:v>
                </c:pt>
                <c:pt idx="1">
                  <c:v>-9.5</c:v>
                </c:pt>
                <c:pt idx="2">
                  <c:v>-8.5</c:v>
                </c:pt>
                <c:pt idx="3">
                  <c:v>-7.5</c:v>
                </c:pt>
                <c:pt idx="4">
                  <c:v>-6.5</c:v>
                </c:pt>
                <c:pt idx="5">
                  <c:v>-5.5</c:v>
                </c:pt>
                <c:pt idx="6">
                  <c:v>-4.5</c:v>
                </c:pt>
                <c:pt idx="7">
                  <c:v>-3.5</c:v>
                </c:pt>
                <c:pt idx="8">
                  <c:v>-2.5</c:v>
                </c:pt>
                <c:pt idx="9">
                  <c:v>-1.5</c:v>
                </c:pt>
                <c:pt idx="10">
                  <c:v>0</c:v>
                </c:pt>
                <c:pt idx="11">
                  <c:v>1.5</c:v>
                </c:pt>
                <c:pt idx="12">
                  <c:v>2.5</c:v>
                </c:pt>
                <c:pt idx="13">
                  <c:v>3.5</c:v>
                </c:pt>
                <c:pt idx="14">
                  <c:v>4.5</c:v>
                </c:pt>
                <c:pt idx="15">
                  <c:v>5.5</c:v>
                </c:pt>
                <c:pt idx="16">
                  <c:v>6.5</c:v>
                </c:pt>
                <c:pt idx="17">
                  <c:v>7.5</c:v>
                </c:pt>
                <c:pt idx="18">
                  <c:v>8.5</c:v>
                </c:pt>
                <c:pt idx="19">
                  <c:v>9.5</c:v>
                </c:pt>
                <c:pt idx="20">
                  <c:v>10</c:v>
                </c:pt>
              </c:numCache>
            </c:numRef>
          </c:xVal>
          <c:yVal>
            <c:numRef>
              <c:f>Sheet1!$D$2:$D$22</c:f>
              <c:numCache>
                <c:formatCode>General</c:formatCode>
                <c:ptCount val="21"/>
                <c:pt idx="0">
                  <c:v>-10</c:v>
                </c:pt>
                <c:pt idx="1">
                  <c:v>-8</c:v>
                </c:pt>
                <c:pt idx="2">
                  <c:v>-6.5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-1.5</c:v>
                </c:pt>
                <c:pt idx="8">
                  <c:v>-1</c:v>
                </c:pt>
                <c:pt idx="9">
                  <c:v>-0.5</c:v>
                </c:pt>
                <c:pt idx="10">
                  <c:v>0</c:v>
                </c:pt>
                <c:pt idx="11">
                  <c:v>0.5</c:v>
                </c:pt>
                <c:pt idx="12">
                  <c:v>1</c:v>
                </c:pt>
                <c:pt idx="13">
                  <c:v>1.5</c:v>
                </c:pt>
                <c:pt idx="14">
                  <c:v>2</c:v>
                </c:pt>
                <c:pt idx="15">
                  <c:v>3</c:v>
                </c:pt>
                <c:pt idx="16">
                  <c:v>4</c:v>
                </c:pt>
                <c:pt idx="17">
                  <c:v>5</c:v>
                </c:pt>
                <c:pt idx="18">
                  <c:v>6.5</c:v>
                </c:pt>
                <c:pt idx="19">
                  <c:v>8</c:v>
                </c:pt>
                <c:pt idx="20">
                  <c:v>10</c:v>
                </c:pt>
              </c:numCache>
            </c:numRef>
          </c:yVal>
          <c:smooth val="1"/>
        </c:ser>
        <c:ser>
          <c:idx val="2"/>
          <c:order val="2"/>
          <c:xVal>
            <c:numRef>
              <c:f>Sheet1!$E$2:$E$22</c:f>
              <c:numCache>
                <c:formatCode>General</c:formatCode>
                <c:ptCount val="21"/>
                <c:pt idx="0">
                  <c:v>-10</c:v>
                </c:pt>
                <c:pt idx="1">
                  <c:v>-9.9</c:v>
                </c:pt>
                <c:pt idx="2">
                  <c:v>-9.6999999999999993</c:v>
                </c:pt>
                <c:pt idx="3">
                  <c:v>-9.1999999999999993</c:v>
                </c:pt>
                <c:pt idx="4">
                  <c:v>-8</c:v>
                </c:pt>
                <c:pt idx="5">
                  <c:v>-6.8</c:v>
                </c:pt>
                <c:pt idx="6">
                  <c:v>-5.5</c:v>
                </c:pt>
                <c:pt idx="7">
                  <c:v>-4</c:v>
                </c:pt>
                <c:pt idx="8">
                  <c:v>-2.6</c:v>
                </c:pt>
                <c:pt idx="9">
                  <c:v>-1.5</c:v>
                </c:pt>
                <c:pt idx="10">
                  <c:v>0</c:v>
                </c:pt>
                <c:pt idx="11">
                  <c:v>1.5</c:v>
                </c:pt>
                <c:pt idx="12">
                  <c:v>2.6</c:v>
                </c:pt>
                <c:pt idx="13">
                  <c:v>4</c:v>
                </c:pt>
                <c:pt idx="14">
                  <c:v>5.5</c:v>
                </c:pt>
                <c:pt idx="15">
                  <c:v>6.8</c:v>
                </c:pt>
                <c:pt idx="16">
                  <c:v>8</c:v>
                </c:pt>
                <c:pt idx="17">
                  <c:v>9.1999999999999993</c:v>
                </c:pt>
                <c:pt idx="18">
                  <c:v>9.6999999999999993</c:v>
                </c:pt>
                <c:pt idx="19">
                  <c:v>9.9</c:v>
                </c:pt>
                <c:pt idx="20">
                  <c:v>10</c:v>
                </c:pt>
              </c:numCache>
            </c:numRef>
          </c:xVal>
          <c:yVal>
            <c:numRef>
              <c:f>Sheet1!$F$2:$F$22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-6.8</c:v>
                </c:pt>
                <c:pt idx="3">
                  <c:v>-4.8</c:v>
                </c:pt>
                <c:pt idx="4">
                  <c:v>-3.3</c:v>
                </c:pt>
                <c:pt idx="5">
                  <c:v>-2.2000000000000002</c:v>
                </c:pt>
                <c:pt idx="6">
                  <c:v>-1</c:v>
                </c:pt>
                <c:pt idx="7">
                  <c:v>-0.5</c:v>
                </c:pt>
                <c:pt idx="8">
                  <c:v>-0.3</c:v>
                </c:pt>
                <c:pt idx="9">
                  <c:v>-0.1</c:v>
                </c:pt>
                <c:pt idx="10">
                  <c:v>0</c:v>
                </c:pt>
                <c:pt idx="11">
                  <c:v>0.1</c:v>
                </c:pt>
                <c:pt idx="12">
                  <c:v>0.3</c:v>
                </c:pt>
                <c:pt idx="13">
                  <c:v>0.5</c:v>
                </c:pt>
                <c:pt idx="14">
                  <c:v>1</c:v>
                </c:pt>
                <c:pt idx="15">
                  <c:v>2.2000000000000002</c:v>
                </c:pt>
                <c:pt idx="16">
                  <c:v>3.3</c:v>
                </c:pt>
                <c:pt idx="17">
                  <c:v>4.8</c:v>
                </c:pt>
                <c:pt idx="18">
                  <c:v>6.8</c:v>
                </c:pt>
                <c:pt idx="19">
                  <c:v>9</c:v>
                </c:pt>
                <c:pt idx="20">
                  <c:v>10</c:v>
                </c:pt>
              </c:numCache>
            </c:numRef>
          </c:yVal>
          <c:smooth val="1"/>
        </c:ser>
        <c:ser>
          <c:idx val="3"/>
          <c:order val="3"/>
          <c:xVal>
            <c:numRef>
              <c:f>Sheet1!$G$2:$G$22</c:f>
              <c:numCache>
                <c:formatCode>General</c:formatCode>
                <c:ptCount val="21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-9.4</c:v>
                </c:pt>
                <c:pt idx="4">
                  <c:v>-8.6999999999999993</c:v>
                </c:pt>
                <c:pt idx="5">
                  <c:v>-7.5</c:v>
                </c:pt>
                <c:pt idx="6">
                  <c:v>-6</c:v>
                </c:pt>
                <c:pt idx="7">
                  <c:v>-4.5</c:v>
                </c:pt>
                <c:pt idx="8">
                  <c:v>-3</c:v>
                </c:pt>
                <c:pt idx="9">
                  <c:v>-1.5</c:v>
                </c:pt>
                <c:pt idx="10">
                  <c:v>0</c:v>
                </c:pt>
                <c:pt idx="11">
                  <c:v>1.5</c:v>
                </c:pt>
                <c:pt idx="12">
                  <c:v>3</c:v>
                </c:pt>
                <c:pt idx="13">
                  <c:v>4.5</c:v>
                </c:pt>
                <c:pt idx="14">
                  <c:v>6</c:v>
                </c:pt>
                <c:pt idx="15">
                  <c:v>7.5</c:v>
                </c:pt>
                <c:pt idx="16">
                  <c:v>8.6999999999999993</c:v>
                </c:pt>
                <c:pt idx="17">
                  <c:v>9.4</c:v>
                </c:pt>
                <c:pt idx="18">
                  <c:v>9.8000000000000007</c:v>
                </c:pt>
                <c:pt idx="19">
                  <c:v>9.9</c:v>
                </c:pt>
                <c:pt idx="20">
                  <c:v>10</c:v>
                </c:pt>
              </c:numCache>
            </c:numRef>
          </c:xVal>
          <c:yVal>
            <c:numRef>
              <c:f>Sheet1!$H$2:$H$22</c:f>
              <c:numCache>
                <c:formatCode>General</c:formatCode>
                <c:ptCount val="21"/>
                <c:pt idx="0">
                  <c:v>-10</c:v>
                </c:pt>
                <c:pt idx="1">
                  <c:v>-8</c:v>
                </c:pt>
                <c:pt idx="2">
                  <c:v>-6.5</c:v>
                </c:pt>
                <c:pt idx="3">
                  <c:v>-4</c:v>
                </c:pt>
                <c:pt idx="4">
                  <c:v>-2</c:v>
                </c:pt>
                <c:pt idx="5">
                  <c:v>-0.8</c:v>
                </c:pt>
                <c:pt idx="6">
                  <c:v>-0.4</c:v>
                </c:pt>
                <c:pt idx="7">
                  <c:v>-0.2</c:v>
                </c:pt>
                <c:pt idx="8">
                  <c:v>-0.1</c:v>
                </c:pt>
                <c:pt idx="9">
                  <c:v>-0.05</c:v>
                </c:pt>
                <c:pt idx="10">
                  <c:v>0</c:v>
                </c:pt>
                <c:pt idx="11">
                  <c:v>0.05</c:v>
                </c:pt>
                <c:pt idx="12">
                  <c:v>0.1</c:v>
                </c:pt>
                <c:pt idx="13">
                  <c:v>0.2</c:v>
                </c:pt>
                <c:pt idx="14">
                  <c:v>0.4</c:v>
                </c:pt>
                <c:pt idx="15">
                  <c:v>0.8</c:v>
                </c:pt>
                <c:pt idx="16">
                  <c:v>2</c:v>
                </c:pt>
                <c:pt idx="17">
                  <c:v>4</c:v>
                </c:pt>
                <c:pt idx="18">
                  <c:v>6.5</c:v>
                </c:pt>
                <c:pt idx="19">
                  <c:v>8</c:v>
                </c:pt>
                <c:pt idx="20">
                  <c:v>10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981248"/>
        <c:axId val="190982784"/>
      </c:scatterChart>
      <c:valAx>
        <c:axId val="1909812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90982784"/>
        <c:crosses val="autoZero"/>
        <c:crossBetween val="midCat"/>
      </c:valAx>
      <c:valAx>
        <c:axId val="1909827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098124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E904F-AD0A-40CB-BBA3-698B4B56D6A6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39B8D-269E-4366-8748-048188541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D610-5CF4-4728-8960-20603646FFF7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6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FB53-9166-4F31-9428-575FA914694B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3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3E40-3C6F-4A62-B140-2FDC2B77D025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5343-1549-44F0-BB8A-92AE91EDDE3F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1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992-55BB-43E5-826C-E980365CAF62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0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5DE3-CB27-4C3E-825B-AA0D8B244AAA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5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C5BA-0D02-4F36-9661-885D2812C78D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4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503E-266B-40CA-BECC-B6167755DBE7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6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DB97-EFD5-41C1-B754-6BC16E4A075B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9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1CE5-327E-4C97-9BBC-7642DAB57211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8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57B1-5CAB-4A99-B40E-C7B74B87C95D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1D-B8CC-468A-A5BB-FD090FAAD0B0}" type="datetime1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9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ko.wikipedia.org/wiki/%EC%B5%9C%EB%8C%80_%EC%8B%A0%ED%98%B8_%EB%8C%80_%EC%9E%A1%EC%9D%8C%EB%B9%84&amp;psig=AOvVaw2jHhs3XhEb6k93ZEaXjUie&amp;ust=1585562643441000&amp;source=images&amp;cd=vfe&amp;ved=0CAIQjRxqFwoTCJjViKO3v-gCFQAAAAAdAAAAABA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emjayahn.github.io/2019/09/01/psnr-ssim/&amp;psig=AOvVaw0g4WAZLYJtHuPrQLVGSkx9&amp;ust=1585562925421000&amp;source=images&amp;cd=vfe&amp;ved=0CAIQjRxqFwoTCPiukKy4v-gCFQAAAAAdAAAAABA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8676" y="2815899"/>
            <a:ext cx="11153774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i="1" dirty="0">
                <a:solidFill>
                  <a:srgbClr val="FF0000"/>
                </a:solidFill>
              </a:rPr>
              <a:t>Photo-Realistic Single Image Super-Resolution Using a Generative </a:t>
            </a:r>
            <a:r>
              <a:rPr lang="en-US" altLang="ko-KR" sz="3600" b="1" i="1" dirty="0" smtClean="0">
                <a:solidFill>
                  <a:srgbClr val="FF0000"/>
                </a:solidFill>
              </a:rPr>
              <a:t>Adversarial Network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2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/>
              <a:t>Perceptual loss function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2295525"/>
            <a:ext cx="72580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0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Content loss (MSE)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43" y="2881313"/>
            <a:ext cx="89535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0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Content loss (VGG loss)</a:t>
            </a:r>
            <a:endParaRPr lang="ko-KR" altLang="en-US" sz="3000" b="1" dirty="0">
              <a:ea typeface="Adobe 고딕 Std B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62000" y="5171986"/>
                <a:ext cx="10915650" cy="1277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 smtClean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500" i="1" smtClean="0">
                            <a:latin typeface="Cambria Math"/>
                            <a:ea typeface="Cambria Math"/>
                          </a:rPr>
                          <m:t>∅</m:t>
                        </m:r>
                      </m:e>
                      <m:sub>
                        <m:r>
                          <a:rPr lang="en-US" altLang="ko-KR" sz="25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ko-KR" sz="25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sz="25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sz="25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2500" dirty="0" smtClean="0"/>
                  <a:t> </a:t>
                </a:r>
                <a:r>
                  <a:rPr lang="en-US" altLang="ko-KR" sz="2500" dirty="0"/>
                  <a:t>we indicate the feature map obtained by the j-</a:t>
                </a:r>
                <a:r>
                  <a:rPr lang="en-US" altLang="ko-KR" sz="2500" dirty="0" err="1"/>
                  <a:t>th</a:t>
                </a:r>
                <a:r>
                  <a:rPr lang="en-US" altLang="ko-KR" sz="2500" dirty="0"/>
                  <a:t> convolution (after activation) before the </a:t>
                </a:r>
                <a:r>
                  <a:rPr lang="en-US" altLang="ko-KR" sz="2500" dirty="0" err="1"/>
                  <a:t>i-th</a:t>
                </a:r>
                <a:r>
                  <a:rPr lang="en-US" altLang="ko-KR" sz="2500" dirty="0"/>
                  <a:t> </a:t>
                </a:r>
                <a:r>
                  <a:rPr lang="en-US" altLang="ko-KR" sz="2500" dirty="0" err="1"/>
                  <a:t>maxpooling</a:t>
                </a:r>
                <a:r>
                  <a:rPr lang="en-US" altLang="ko-KR" sz="2500" dirty="0"/>
                  <a:t> layer within the VGG19 network, which we consider </a:t>
                </a:r>
                <a:r>
                  <a:rPr lang="en-US" altLang="ko-KR" sz="2500" dirty="0" smtClean="0"/>
                  <a:t>given.</a:t>
                </a:r>
                <a:endParaRPr lang="ko-KR" altLang="en-US" sz="25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171986"/>
                <a:ext cx="10915650" cy="1277466"/>
              </a:xfrm>
              <a:prstGeom prst="rect">
                <a:avLst/>
              </a:prstGeom>
              <a:blipFill rotWithShape="1">
                <a:blip r:embed="rId3"/>
                <a:stretch>
                  <a:fillRect l="-893" t="-3810" b="-10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391350"/>
            <a:ext cx="84391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21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Adversarial loss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927" y="2638424"/>
            <a:ext cx="8052162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34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MOS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8725" y="5703332"/>
            <a:ext cx="95440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smtClean="0"/>
              <a:t>Asking </a:t>
            </a:r>
            <a:r>
              <a:rPr lang="en-US" altLang="ko-KR" sz="2500" dirty="0"/>
              <a:t>26 raters to assign an integral score from 1 (bad quality) to 5 (excellent quality) to the super-resolved images.</a:t>
            </a:r>
            <a:endParaRPr lang="ko-KR" altLang="en-US" sz="25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029400"/>
            <a:ext cx="77152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8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PSNR 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8434" name="Picture 2" descr="최대 신호 대 잡음비 - 위키백과, 우리 모두의 백과사전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88" y="2405062"/>
            <a:ext cx="4580098" cy="17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28725" y="5179457"/>
            <a:ext cx="954405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smtClean="0"/>
              <a:t>- The </a:t>
            </a:r>
            <a:r>
              <a:rPr lang="en-US" altLang="ko-KR" sz="2500" dirty="0"/>
              <a:t>ratio of noise to the maximum signal a signal can have.</a:t>
            </a:r>
            <a:br>
              <a:rPr lang="en-US" altLang="ko-KR" sz="2500" dirty="0"/>
            </a:b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 smtClean="0"/>
              <a:t>- Used </a:t>
            </a:r>
            <a:r>
              <a:rPr lang="en-US" altLang="ko-KR" sz="2500" dirty="0"/>
              <a:t>to evaluate picture loss information in loss compression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2458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SSIM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275" y="4937879"/>
            <a:ext cx="12096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A method of measuring similarity of the original image against distortion</a:t>
            </a:r>
            <a:endParaRPr lang="ko-KR" altLang="en-US" sz="2500" dirty="0"/>
          </a:p>
        </p:txBody>
      </p:sp>
      <p:pic>
        <p:nvPicPr>
          <p:cNvPr id="22530" name="Picture 2" descr="Metrics] PSNR &amp; SSIM - Emjay, 오늘도 새롭게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34" y="2493962"/>
            <a:ext cx="7328781" cy="19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8207815" y="2493962"/>
                <a:ext cx="3723835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5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25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2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sz="25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5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altLang="ko-KR" sz="25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500" b="0" i="1" smtClean="0">
                          <a:latin typeface="Cambria Math"/>
                        </a:rPr>
                        <m:t> , </m:t>
                      </m:r>
                      <m:sSub>
                        <m:sSubPr>
                          <m:ctrlPr>
                            <a:rPr lang="en-US" altLang="ko-KR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5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sz="25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25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5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5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sz="25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500" i="1"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altLang="ko-KR" sz="25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500" dirty="0" smtClean="0"/>
              </a:p>
              <a:p>
                <a:endParaRPr lang="en-US" altLang="ko-KR" sz="2500" dirty="0" smtClean="0"/>
              </a:p>
              <a:p>
                <a:r>
                  <a:rPr lang="en-US" altLang="ko-KR" sz="2500" dirty="0" smtClean="0"/>
                  <a:t>L : range(pixel , values)</a:t>
                </a:r>
              </a:p>
              <a:p>
                <a:r>
                  <a:rPr lang="en-US" altLang="ko-KR" sz="2500" dirty="0" smtClean="0"/>
                  <a:t>K : 0.01, 0.03</a:t>
                </a:r>
                <a:endParaRPr lang="ko-KR" altLang="en-US" sz="25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15" y="2493962"/>
                <a:ext cx="3723835" cy="1631216"/>
              </a:xfrm>
              <a:prstGeom prst="rect">
                <a:avLst/>
              </a:prstGeom>
              <a:blipFill rotWithShape="1">
                <a:blip r:embed="rId5"/>
                <a:stretch>
                  <a:fillRect l="-2619" b="-8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2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9" y="1489886"/>
            <a:ext cx="11253561" cy="492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68" y="1949375"/>
            <a:ext cx="102489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2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24842" y="2692074"/>
            <a:ext cx="9503507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i="1" dirty="0">
                <a:solidFill>
                  <a:srgbClr val="FF0000"/>
                </a:solidFill>
              </a:rPr>
              <a:t>Analysis of Golf Swing Track </a:t>
            </a:r>
            <a:endParaRPr lang="en-US" altLang="ko-KR" sz="3600" b="1" i="1" dirty="0" smtClean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i="1" dirty="0" smtClean="0">
                <a:solidFill>
                  <a:srgbClr val="FF0000"/>
                </a:solidFill>
              </a:rPr>
              <a:t>Using </a:t>
            </a:r>
            <a:r>
              <a:rPr lang="en-US" altLang="ko-KR" sz="3600" b="1" i="1" dirty="0">
                <a:solidFill>
                  <a:srgbClr val="FF0000"/>
                </a:solidFill>
              </a:rPr>
              <a:t>Correlation Matrix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9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Image Resolution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4" y="2261093"/>
            <a:ext cx="9986385" cy="400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10574" y="6197084"/>
            <a:ext cx="1080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Realistic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68525" y="6046403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 smtClean="0">
                <a:ea typeface="Adobe 고딕 Std B" pitchFamily="34" charset="-127"/>
              </a:rPr>
              <a:t>계열 </a:t>
            </a:r>
            <a:r>
              <a:rPr lang="en-US" altLang="ko-KR" sz="2000" dirty="0" smtClean="0">
                <a:ea typeface="Adobe 고딕 Std B" pitchFamily="34" charset="-127"/>
              </a:rPr>
              <a:t>1</a:t>
            </a:r>
            <a:r>
              <a:rPr lang="ko-KR" altLang="en-US" sz="2000" dirty="0" smtClean="0">
                <a:ea typeface="Adobe 고딕 Std B" pitchFamily="34" charset="-127"/>
              </a:rPr>
              <a:t>과 나머지와의 비교 </a:t>
            </a:r>
            <a:r>
              <a:rPr lang="en-US" altLang="ko-KR" sz="2000" dirty="0" smtClean="0">
                <a:ea typeface="Adobe 고딕 Std B" pitchFamily="34" charset="-127"/>
              </a:rPr>
              <a:t>-&gt; </a:t>
            </a:r>
            <a:r>
              <a:rPr lang="ko-KR" altLang="en-US" sz="2000" dirty="0" smtClean="0">
                <a:ea typeface="Adobe 고딕 Std B" pitchFamily="34" charset="-127"/>
              </a:rPr>
              <a:t>당연히 </a:t>
            </a:r>
            <a:r>
              <a:rPr lang="en-US" altLang="ko-KR" sz="2000" dirty="0" smtClean="0">
                <a:ea typeface="Adobe 고딕 Std B" pitchFamily="34" charset="-127"/>
              </a:rPr>
              <a:t>X,Y </a:t>
            </a:r>
            <a:r>
              <a:rPr lang="ko-KR" altLang="en-US" sz="2000" dirty="0" smtClean="0">
                <a:ea typeface="Adobe 고딕 Std B" pitchFamily="34" charset="-127"/>
              </a:rPr>
              <a:t>모두 양의 선형관계</a:t>
            </a:r>
            <a:endParaRPr lang="ko-KR" altLang="en-US" sz="2000" dirty="0">
              <a:ea typeface="Adobe 고딕 Std B" pitchFamily="34" charset="-127"/>
            </a:endParaRPr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31541"/>
              </p:ext>
            </p:extLst>
          </p:nvPr>
        </p:nvGraphicFramePr>
        <p:xfrm>
          <a:off x="2168525" y="1055303"/>
          <a:ext cx="7543800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1666875" y="4762500"/>
            <a:ext cx="1657350" cy="7715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시작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1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16100" y="4907458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 smtClean="0">
                <a:ea typeface="Adobe 고딕 Std B" pitchFamily="34" charset="-127"/>
              </a:rPr>
              <a:t>궤적이 크게 다른 경우임에도 불구하고 굉장히 높은 </a:t>
            </a:r>
            <a:r>
              <a:rPr lang="en-US" altLang="ko-KR" sz="2000" dirty="0" smtClean="0">
                <a:ea typeface="Adobe 고딕 Std B" pitchFamily="34" charset="-127"/>
              </a:rPr>
              <a:t>score</a:t>
            </a:r>
            <a:r>
              <a:rPr lang="ko-KR" altLang="en-US" sz="2000" dirty="0" smtClean="0">
                <a:ea typeface="Adobe 고딕 Std B" pitchFamily="34" charset="-127"/>
              </a:rPr>
              <a:t>가 도출</a:t>
            </a:r>
            <a:endParaRPr lang="ko-KR" altLang="en-US" sz="2000" dirty="0">
              <a:ea typeface="Adobe 고딕 Std B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349925"/>
              </p:ext>
            </p:extLst>
          </p:nvPr>
        </p:nvGraphicFramePr>
        <p:xfrm>
          <a:off x="1717675" y="22055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과의 비교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X’s</a:t>
                      </a:r>
                      <a:r>
                        <a:rPr lang="en-US" altLang="ko-KR" baseline="0" dirty="0" smtClean="0"/>
                        <a:t> 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Y’s 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score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0.998918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0.982240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0.990579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0.993204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0.953768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0.973486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0.988803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0.914630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0.951717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35225" y="5821858"/>
            <a:ext cx="8242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 err="1" smtClean="0">
                <a:ea typeface="Adobe 고딕 Std B" pitchFamily="34" charset="-127"/>
              </a:rPr>
              <a:t>둘다</a:t>
            </a:r>
            <a:r>
              <a:rPr lang="ko-KR" altLang="en-US" sz="2000" dirty="0" smtClean="0">
                <a:ea typeface="Adobe 고딕 Std B" pitchFamily="34" charset="-127"/>
              </a:rPr>
              <a:t> 양의 선형관계인 경우만 기존의 방법으로  </a:t>
            </a:r>
            <a:r>
              <a:rPr lang="en-US" altLang="ko-KR" sz="2000" dirty="0" smtClean="0">
                <a:ea typeface="Adobe 고딕 Std B" pitchFamily="34" charset="-127"/>
              </a:rPr>
              <a:t>score </a:t>
            </a:r>
            <a:r>
              <a:rPr lang="ko-KR" altLang="en-US" sz="2000" dirty="0" smtClean="0">
                <a:ea typeface="Adobe 고딕 Std B" pitchFamily="34" charset="-127"/>
              </a:rPr>
              <a:t>도출</a:t>
            </a:r>
            <a:endParaRPr lang="ko-KR" altLang="en-US" sz="2000" dirty="0">
              <a:ea typeface="Adobe 고딕 Std B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4" y="1547812"/>
            <a:ext cx="5334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547812"/>
            <a:ext cx="53435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17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1804988"/>
            <a:ext cx="559117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8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72492" y="2692074"/>
            <a:ext cx="950350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i="1" dirty="0">
                <a:solidFill>
                  <a:srgbClr val="FF0000"/>
                </a:solidFill>
              </a:rPr>
              <a:t>Creating Image of Portrait </a:t>
            </a:r>
            <a:r>
              <a:rPr lang="en-US" altLang="ko-KR" sz="3500" b="1" i="1" dirty="0" smtClean="0">
                <a:solidFill>
                  <a:srgbClr val="FF0000"/>
                </a:solidFill>
              </a:rPr>
              <a:t>Style 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i="1" dirty="0" smtClean="0">
                <a:solidFill>
                  <a:srgbClr val="FF0000"/>
                </a:solidFill>
              </a:rPr>
              <a:t>in </a:t>
            </a:r>
            <a:r>
              <a:rPr lang="en-US" altLang="ko-KR" sz="3500" b="1" i="1" dirty="0">
                <a:solidFill>
                  <a:srgbClr val="FF0000"/>
                </a:solidFill>
              </a:rPr>
              <a:t>Joseon Dynasty </a:t>
            </a:r>
            <a:r>
              <a:rPr lang="en-US" altLang="ko-KR" sz="3500" b="1" i="1" dirty="0" smtClean="0">
                <a:solidFill>
                  <a:srgbClr val="FF0000"/>
                </a:solidFill>
              </a:rPr>
              <a:t>Period Using </a:t>
            </a:r>
            <a:r>
              <a:rPr lang="en-US" altLang="ko-KR" sz="3500" b="1" i="1" dirty="0" err="1">
                <a:solidFill>
                  <a:srgbClr val="FF0000"/>
                </a:solidFill>
              </a:rPr>
              <a:t>CycleGAN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3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err="1" smtClean="0">
                <a:ea typeface="Adobe 고딕 Std B" pitchFamily="34" charset="-127"/>
              </a:rPr>
              <a:t>DataSet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904574"/>
              </p:ext>
            </p:extLst>
          </p:nvPr>
        </p:nvGraphicFramePr>
        <p:xfrm>
          <a:off x="2036536" y="199862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SUM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638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88.11%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82.46%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85.74%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아래쪽 화살표 2"/>
          <p:cNvSpPr/>
          <p:nvPr/>
        </p:nvSpPr>
        <p:spPr>
          <a:xfrm>
            <a:off x="5200650" y="3638550"/>
            <a:ext cx="1447800" cy="819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445948"/>
              </p:ext>
            </p:extLst>
          </p:nvPr>
        </p:nvGraphicFramePr>
        <p:xfrm>
          <a:off x="2043793" y="468467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SUM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1058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2261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366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84.01%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87.15%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86.08%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79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Data Augmentation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6" name="Picture 2" descr="C:\Users\JONGWOOK-SI\Desktop\test\test\1\90__trans0_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2143125"/>
            <a:ext cx="24479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NGWOOK-SI\Desktop\test\test\1\9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525" y="120294"/>
            <a:ext cx="1167833" cy="160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NGWOOK-SI\Desktop\test\test\1\90__blur1.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43" y="2124075"/>
            <a:ext cx="24479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NGWOOK-SI\Desktop\test\test\1\90__fli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124075"/>
            <a:ext cx="24479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NGWOOK-SI\Desktop\test\test\1\90__noise0.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563" y="2143125"/>
            <a:ext cx="24479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-66901" y="5701664"/>
            <a:ext cx="1168354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ea typeface="Adobe 고딕 Std B" pitchFamily="34" charset="-127"/>
              </a:rPr>
              <a:t>LR conversion     	      Blur      	 	    Translation      	        noise </a:t>
            </a:r>
            <a:endParaRPr lang="ko-KR" altLang="en-US" sz="2000" dirty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93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Conclusion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(60 / 200 epoch)</a:t>
            </a:r>
          </a:p>
          <a:p>
            <a:pPr algn="just"/>
            <a:endParaRPr lang="en-US" altLang="ko-KR" sz="3000" b="1" dirty="0">
              <a:ea typeface="Adobe 고딕 Std B" pitchFamily="34" charset="-127"/>
            </a:endParaRPr>
          </a:p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30% …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2051" name="Picture 3" descr="C:\Users\JONGWOOK-SI\Desktop\test\test\AtoB_17.%EC%9D%B4%EB%8F%99%ED%98%B8_%EA%B5%90%EC%88%98%EB%8B%98_%EC%82%AC%EC%A7%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93" y="4114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NGWOOK-SI\Desktop\test\test\AtoB_44.WtKXrS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41433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NGWOOK-SI\Desktop\test\test\AtoB_119.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45" y="4114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NGWOOK-SI\Desktop\test\test\AtoB_277.f0095273_4f30f32c9e87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114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ONGWOOK-SI\Desktop\test\test\AtoB_29.20200327154339_419903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93" y="14144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NGWOOK-SI\Desktop\test\test\AtoB_38.977087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14446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NGWOOK-SI\Desktop\test\test\AtoB_249.645_shop1_7509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45" y="14144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Conclusion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(60 / 200 epoch)</a:t>
            </a:r>
          </a:p>
          <a:p>
            <a:pPr algn="just"/>
            <a:endParaRPr lang="en-US" altLang="ko-KR" sz="3000" b="1" dirty="0">
              <a:ea typeface="Adobe 고딕 Std B" pitchFamily="34" charset="-127"/>
            </a:endParaRPr>
          </a:p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Where is eyes?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3075" name="Picture 3" descr="C:\Users\JONGWOOK-SI\Desktop\test\test\AtoB_1.azt99n3u0mdmh6zp6w7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14382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NGWOOK-SI\Desktop\test\test\AtoB_1.be247503d597fc4b0c5c814ffd68a5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ONGWOOK-SI\Desktop\test\test\AtoB_2.C5VSBWwUcAAKpj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14446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JONGWOOK-SI\Desktop\test\test\AtoB_3.1e4b3ca40c6bcf9510aee7adfeb8ac9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36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JONGWOOK-SI\Desktop\test\test\AtoB_5.2016022114001916627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JONGWOOK-SI\Desktop\test\test\AtoB_26.VlGgX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JONGWOOK-SI\Desktop\test\test\AtoB_46.10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93" y="14382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ONGWOOK-SI\Desktop\test\test\AtoB_24.19-115020_66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2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Conclusion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ea typeface="Adobe 고딕 Std B" pitchFamily="34" charset="-127"/>
              </a:rPr>
              <a:t>P</a:t>
            </a:r>
            <a:r>
              <a:rPr lang="en-US" altLang="ko-KR" sz="3000" b="1" dirty="0" smtClean="0">
                <a:ea typeface="Adobe 고딕 Std B" pitchFamily="34" charset="-127"/>
              </a:rPr>
              <a:t>roblems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4099" name="Picture 3" descr="C:\Users\JONGWOOK-SI\Desktop\IDPhoto\IDPhoto\trainB\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2452603"/>
            <a:ext cx="2574925" cy="35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JONGWOOK-SI\Desktop\IDPhoto\IDPhoto\trainB\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261" y="2404979"/>
            <a:ext cx="2598082" cy="35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JONGWOOK-SI\Desktop\IDPhoto\IDPhoto\testA\1.azt99n3u0mdmh6zp6w7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749" y="2452602"/>
            <a:ext cx="2503363" cy="34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JONGWOOK-SI\Desktop\IDPhoto\IDPhoto\testA\15.Cha-Eun-Woo-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4" y="2452602"/>
            <a:ext cx="2565970" cy="34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H="1">
            <a:off x="33111" y="3752850"/>
            <a:ext cx="11835039" cy="28575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9964738" y="2404979"/>
            <a:ext cx="0" cy="1328822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7273302" y="2695575"/>
            <a:ext cx="0" cy="1090612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1562839" y="2771775"/>
            <a:ext cx="0" cy="842962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221430" y="2695575"/>
            <a:ext cx="0" cy="77152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1562839" y="3605212"/>
            <a:ext cx="19789" cy="957263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221430" y="3395662"/>
            <a:ext cx="0" cy="1243013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7273302" y="3743325"/>
            <a:ext cx="0" cy="120967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9964738" y="3743325"/>
            <a:ext cx="0" cy="120967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8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MSE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1880" y="5992624"/>
            <a:ext cx="10791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Minimizing </a:t>
            </a:r>
            <a:r>
              <a:rPr lang="en-US" altLang="ko-KR" sz="2000" dirty="0"/>
              <a:t>MSE encourages </a:t>
            </a:r>
            <a:r>
              <a:rPr lang="en-US" altLang="ko-KR" sz="2000" dirty="0" smtClean="0"/>
              <a:t>finding pixel-wise </a:t>
            </a:r>
            <a:r>
              <a:rPr lang="en-US" altLang="ko-KR" sz="2000" dirty="0"/>
              <a:t>averages of plausible solutions which </a:t>
            </a:r>
            <a:r>
              <a:rPr lang="en-US" altLang="ko-KR" sz="2000" dirty="0" smtClean="0"/>
              <a:t>are typically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overly-smooth</a:t>
            </a:r>
            <a:r>
              <a:rPr lang="en-US" altLang="ko-KR" sz="2000" dirty="0" smtClean="0"/>
              <a:t> and thus have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poor perceptual quality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020255"/>
            <a:ext cx="7500938" cy="507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1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Conclusion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Solution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4099" name="Picture 3" descr="C:\Users\JONGWOOK-SI\Desktop\IDPhoto\IDPhoto\trainB\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68" y="2452602"/>
            <a:ext cx="2574925" cy="35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JONGWOOK-SI\Desktop\IDPhoto\IDPhoto\testA\1.azt99n3u0mdmh6zp6w7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667" y="2452601"/>
            <a:ext cx="2503363" cy="34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2509838"/>
            <a:ext cx="2571750" cy="342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267325" y="3390900"/>
            <a:ext cx="6267450" cy="0"/>
          </a:xfrm>
          <a:prstGeom prst="line">
            <a:avLst/>
          </a:prstGeom>
          <a:ln w="5080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9802348" y="2622527"/>
            <a:ext cx="0" cy="77152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9802348" y="3322614"/>
            <a:ext cx="0" cy="1243013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725773" y="2509838"/>
            <a:ext cx="0" cy="92392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725773" y="3362325"/>
            <a:ext cx="0" cy="137160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9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Training</a:t>
            </a:r>
            <a:endParaRPr lang="ko-KR" altLang="en-US" sz="3000" b="1" dirty="0">
              <a:ea typeface="Adobe 고딕 Std B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826180" y="2411224"/>
                <a:ext cx="10791825" cy="2916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3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𝑰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𝑺𝑹</m:t>
                        </m:r>
                      </m:sup>
                    </m:sSup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    </m:t>
                    </m:r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low-reso</a:t>
                </a:r>
                <a:r>
                  <a:rPr lang="en-US" altLang="ko-KR" sz="2000" dirty="0" smtClean="0"/>
                  <a:t>lution image to high-resolution image</a:t>
                </a:r>
              </a:p>
              <a:p>
                <a:pPr>
                  <a:lnSpc>
                    <a:spcPct val="3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𝑰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𝑯𝑹</m:t>
                        </m:r>
                      </m:sup>
                    </m:sSup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0" i="0" dirty="0" smtClean="0">
                    <a:solidFill>
                      <a:schemeClr val="tx1"/>
                    </a:solidFill>
                    <a:latin typeface="Cambria Math"/>
                  </a:rPr>
                  <a:t>  </a:t>
                </a:r>
                <a:r>
                  <a:rPr lang="en-US" altLang="ko-KR" sz="2000" b="0" i="0" dirty="0" smtClean="0">
                    <a:solidFill>
                      <a:schemeClr val="tx1"/>
                    </a:solidFill>
                  </a:rPr>
                  <a:t>high resolution image  [ </a:t>
                </a:r>
                <a:r>
                  <a:rPr lang="en-US" altLang="ko-KR" sz="2000" dirty="0" smtClean="0"/>
                  <a:t>W * H * C ] </a:t>
                </a:r>
                <a:endParaRPr lang="en-US" altLang="ko-KR" sz="2000" b="0" i="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3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𝑰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𝑳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𝑹</m:t>
                        </m:r>
                      </m:sup>
                    </m:sSup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000" dirty="0" smtClean="0">
                    <a:solidFill>
                      <a:schemeClr val="tx1"/>
                    </a:solidFill>
                  </a:rPr>
                  <a:t>low resolution image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latin typeface="Cambria Math"/>
                          </a:rPr>
                          <m:t>𝑰</m:t>
                        </m:r>
                      </m:e>
                      <m:sup>
                        <m:r>
                          <a:rPr lang="en-US" altLang="ko-KR" sz="2000" b="1" i="1">
                            <a:latin typeface="Cambria Math"/>
                          </a:rPr>
                          <m:t>𝑯𝑹</m:t>
                        </m:r>
                      </m:sup>
                    </m:sSup>
                  </m:oMath>
                </a14:m>
                <a:r>
                  <a:rPr lang="ko-KR" alt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ko-KR" sz="2000" dirty="0" smtClean="0"/>
                  <a:t>Gaussian * r) </a:t>
                </a:r>
                <a:r>
                  <a:rPr lang="en-US" altLang="ko-KR" sz="2000" dirty="0"/>
                  <a:t>[ </a:t>
                </a:r>
                <a:r>
                  <a:rPr lang="en-US" altLang="ko-KR" sz="2000" dirty="0" err="1" smtClean="0"/>
                  <a:t>rW</a:t>
                </a:r>
                <a:r>
                  <a:rPr lang="en-US" altLang="ko-KR" sz="2000" dirty="0" smtClean="0"/>
                  <a:t> </a:t>
                </a:r>
                <a:r>
                  <a:rPr lang="en-US" altLang="ko-KR" sz="2000" dirty="0"/>
                  <a:t>* </a:t>
                </a:r>
                <a:r>
                  <a:rPr lang="en-US" altLang="ko-KR" sz="2000" dirty="0" err="1" smtClean="0"/>
                  <a:t>rH</a:t>
                </a:r>
                <a:r>
                  <a:rPr lang="en-US" altLang="ko-KR" sz="2000" dirty="0" smtClean="0"/>
                  <a:t> </a:t>
                </a:r>
                <a:r>
                  <a:rPr lang="en-US" altLang="ko-KR" sz="2000" dirty="0"/>
                  <a:t>* C ] 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0" y="2411224"/>
                <a:ext cx="10791825" cy="29163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err="1" smtClean="0">
                <a:ea typeface="Adobe 고딕 Std B" pitchFamily="34" charset="-127"/>
              </a:rPr>
              <a:t>DownSampling</a:t>
            </a:r>
            <a:r>
              <a:rPr lang="en-US" altLang="ko-KR" sz="3000" b="1" dirty="0" smtClean="0">
                <a:ea typeface="Adobe 고딕 Std B" pitchFamily="34" charset="-127"/>
              </a:rPr>
              <a:t> Algorithm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2950" y="2781687"/>
            <a:ext cx="10506075" cy="259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smtClean="0"/>
              <a:t>- Reduction Image Size</a:t>
            </a:r>
          </a:p>
          <a:p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 err="1" smtClean="0"/>
              <a:t>OutImage</a:t>
            </a:r>
            <a:r>
              <a:rPr lang="en-US" altLang="ko-KR" sz="2500" dirty="0" smtClean="0"/>
              <a:t>[</a:t>
            </a:r>
            <a:r>
              <a:rPr lang="en-US" altLang="ko-KR" sz="2500" dirty="0" err="1" smtClean="0"/>
              <a:t>newi</a:t>
            </a:r>
            <a:r>
              <a:rPr lang="en-US" altLang="ko-KR" sz="2500" dirty="0"/>
              <a:t>][</a:t>
            </a:r>
            <a:r>
              <a:rPr lang="en-US" altLang="ko-KR" sz="2500" dirty="0" err="1"/>
              <a:t>newj</a:t>
            </a:r>
            <a:r>
              <a:rPr lang="en-US" altLang="ko-KR" sz="2500" dirty="0"/>
              <a:t>] </a:t>
            </a:r>
            <a:r>
              <a:rPr lang="en-US" altLang="ko-KR" sz="2500" dirty="0" smtClean="0"/>
              <a:t>= </a:t>
            </a:r>
            <a:r>
              <a:rPr lang="en-US" altLang="ko-KR" sz="2500" dirty="0"/>
              <a:t>(</a:t>
            </a:r>
            <a:r>
              <a:rPr lang="en-US" altLang="ko-KR" sz="2500" dirty="0" err="1"/>
              <a:t>InputImg</a:t>
            </a:r>
            <a:r>
              <a:rPr lang="en-US" altLang="ko-KR" sz="2500" dirty="0"/>
              <a:t>[</a:t>
            </a:r>
            <a:r>
              <a:rPr lang="en-US" altLang="ko-KR" sz="2500" dirty="0" err="1"/>
              <a:t>i</a:t>
            </a:r>
            <a:r>
              <a:rPr lang="en-US" altLang="ko-KR" sz="2500" dirty="0"/>
              <a:t>][j] + </a:t>
            </a:r>
            <a:r>
              <a:rPr lang="en-US" altLang="ko-KR" sz="2500" dirty="0" err="1"/>
              <a:t>InputImg</a:t>
            </a:r>
            <a:r>
              <a:rPr lang="en-US" altLang="ko-KR" sz="2500" dirty="0"/>
              <a:t>[i+1][j] + 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en-US" altLang="ko-KR" sz="2500" dirty="0" smtClean="0"/>
              <a:t>                                </a:t>
            </a:r>
            <a:r>
              <a:rPr lang="en-US" altLang="ko-KR" sz="2500" dirty="0" err="1" smtClean="0"/>
              <a:t>InputImg</a:t>
            </a:r>
            <a:r>
              <a:rPr lang="en-US" altLang="ko-KR" sz="2500" dirty="0"/>
              <a:t> </a:t>
            </a:r>
            <a:r>
              <a:rPr lang="en-US" altLang="ko-KR" sz="2500" dirty="0" smtClean="0"/>
              <a:t>[</a:t>
            </a:r>
            <a:r>
              <a:rPr lang="en-US" altLang="ko-KR" sz="2500" dirty="0" err="1" smtClean="0"/>
              <a:t>i</a:t>
            </a:r>
            <a:r>
              <a:rPr lang="en-US" altLang="ko-KR" sz="2500" dirty="0"/>
              <a:t>][j+1] </a:t>
            </a:r>
            <a:r>
              <a:rPr lang="en-US" altLang="ko-KR" sz="2500" dirty="0" smtClean="0"/>
              <a:t>+</a:t>
            </a:r>
            <a:r>
              <a:rPr lang="en-US" altLang="ko-KR" sz="2500" dirty="0"/>
              <a:t> </a:t>
            </a:r>
            <a:r>
              <a:rPr lang="en-US" altLang="ko-KR" sz="2500" dirty="0" err="1"/>
              <a:t>InputImg</a:t>
            </a:r>
            <a:r>
              <a:rPr lang="en-US" altLang="ko-KR" sz="2500" dirty="0"/>
              <a:t>[i+1][j+1</a:t>
            </a:r>
            <a:r>
              <a:rPr lang="en-US" altLang="ko-KR" sz="2500" dirty="0" smtClean="0"/>
              <a:t>]) / </a:t>
            </a:r>
            <a:r>
              <a:rPr lang="en-US" altLang="ko-KR" sz="5000" b="1" dirty="0" smtClean="0"/>
              <a:t>r</a:t>
            </a:r>
            <a:r>
              <a:rPr lang="en-US" altLang="ko-KR" sz="2500" dirty="0" smtClean="0"/>
              <a:t> 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1882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Training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57" y="2444675"/>
            <a:ext cx="8143671" cy="25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3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Training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514600"/>
            <a:ext cx="9544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2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Generator Network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539130"/>
            <a:ext cx="10267950" cy="289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9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Discriminator Network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3" y="2791938"/>
            <a:ext cx="10563225" cy="220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39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515</Words>
  <Application>Microsoft Office PowerPoint</Application>
  <PresentationFormat>사용자 지정</PresentationFormat>
  <Paragraphs>195</Paragraphs>
  <Slides>30</Slides>
  <Notes>27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120</cp:revision>
  <dcterms:created xsi:type="dcterms:W3CDTF">2019-11-14T04:27:00Z</dcterms:created>
  <dcterms:modified xsi:type="dcterms:W3CDTF">2020-03-31T15:10:09Z</dcterms:modified>
</cp:coreProperties>
</file>